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58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8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2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8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5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8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84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9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4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93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F0AA643-1303-4069-8EA0-BC1F89F771BB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88F689AE-85B1-4954-9696-74B189BEB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766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500" dirty="0"/>
              <a:t>Electric Vehicle Support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95290F2-8DEC-4F10-989C-C43481729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6"/>
    </mc:Choice>
    <mc:Fallback>
      <p:transition spd="slow" advTm="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Forecast for 2050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220 billion miles in 2020.</a:t>
            </a:r>
          </a:p>
          <a:p>
            <a:endParaRPr lang="en-US" sz="2200" dirty="0"/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Estimated to be 287 billion miles by 2050.</a:t>
            </a:r>
          </a:p>
          <a:p>
            <a:endParaRPr lang="en-US" sz="2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540D8A-9A49-4190-8747-75D97E922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99" y="2413263"/>
            <a:ext cx="7620038" cy="282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735EE4-03B7-4423-81F3-F3AED81CC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5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9"/>
    </mc:Choice>
    <mc:Fallback>
      <p:transition spd="slow" advTm="10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500" dirty="0"/>
              <a:t>Task 3 :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59F81A-5973-4C1B-A0B6-7DB802E38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3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"/>
    </mc:Choice>
    <mc:Fallback>
      <p:transition spd="slow" advTm="3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Percentage of expected electric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0.4 % of all vehicles are electric in 2015.</a:t>
            </a:r>
          </a:p>
          <a:p>
            <a:endParaRPr lang="en-US" sz="2200" dirty="0"/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Estimated to be 97% by the year 2050.</a:t>
            </a:r>
          </a:p>
          <a:p>
            <a:endParaRPr lang="en-US" sz="2200" dirty="0"/>
          </a:p>
          <a:p>
            <a:r>
              <a:rPr lang="en-US" sz="1600" dirty="0"/>
              <a:t>(Road Traffic Forecasts 2018 pg. 42)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81222-8A73-4A9A-BAE9-86835F906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131" y="1581259"/>
            <a:ext cx="6729043" cy="473243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0CBB16-40D3-43FD-934C-539A57BC6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6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6"/>
    </mc:Choice>
    <mc:Fallback>
      <p:transition spd="slow" advTm="17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Forecast of electric miles driven per year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Close to 2 billion miles for the year 2015.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Estimated to increase dramatically to 287 miles by 2050.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7B6ECB-DEA4-4E67-BA00-F54499824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78" y="2639505"/>
            <a:ext cx="7477852" cy="27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8F0048-2D53-48A8-B4B0-EECEA8BD28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89"/>
    </mc:Choice>
    <mc:Fallback>
      <p:transition spd="slow" advTm="24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383" y="792217"/>
            <a:ext cx="10782300" cy="888651"/>
          </a:xfrm>
        </p:spPr>
        <p:txBody>
          <a:bodyPr/>
          <a:lstStyle/>
          <a:p>
            <a:r>
              <a:rPr lang="en-US" sz="4500" dirty="0"/>
              <a:t>Estimate of </a:t>
            </a:r>
            <a:r>
              <a:rPr lang="en-US" sz="4500" dirty="0" err="1"/>
              <a:t>TWh</a:t>
            </a:r>
            <a:r>
              <a:rPr lang="en-US" sz="4500" dirty="0"/>
              <a:t>/year on electricity needed for electric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Average energy consumption of electric vehicles is 314 </a:t>
            </a:r>
            <a:r>
              <a:rPr lang="en-US" sz="2200" dirty="0" err="1"/>
              <a:t>Wh</a:t>
            </a:r>
            <a:r>
              <a:rPr lang="en-US" sz="2200" dirty="0"/>
              <a:t>/mi. </a:t>
            </a:r>
          </a:p>
          <a:p>
            <a:r>
              <a:rPr lang="en-US" sz="1600" dirty="0"/>
              <a:t>(EV Database UK)</a:t>
            </a:r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80 </a:t>
            </a:r>
            <a:r>
              <a:rPr lang="en-US" sz="2200" dirty="0" err="1"/>
              <a:t>TWhr</a:t>
            </a:r>
            <a:r>
              <a:rPr lang="en-US" sz="2200" dirty="0"/>
              <a:t>/year estimated to be needed for electric vehicles by 2050.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55DA56F-A577-49F3-BE3D-CD94FF00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763" y="2413261"/>
            <a:ext cx="7784615" cy="290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7CB194-E8E4-4139-B6E7-6F766A935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0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90"/>
    </mc:Choice>
    <mc:Fallback>
      <p:transition spd="slow" advTm="2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524" y="686237"/>
            <a:ext cx="10782300" cy="888651"/>
          </a:xfrm>
        </p:spPr>
        <p:txBody>
          <a:bodyPr/>
          <a:lstStyle/>
          <a:p>
            <a:r>
              <a:rPr lang="en-US" sz="4500" dirty="0"/>
              <a:t>Additional energy to be generated for electric vehicles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UK’s energy supply for 2020 = energy demand for 2020 = 330 </a:t>
            </a:r>
            <a:r>
              <a:rPr lang="en-US" sz="2200" dirty="0" err="1"/>
              <a:t>TWhr</a:t>
            </a:r>
            <a:r>
              <a:rPr lang="en-US" sz="2200" dirty="0"/>
              <a:t>.</a:t>
            </a:r>
          </a:p>
          <a:p>
            <a:r>
              <a:rPr lang="en-US" sz="1600" dirty="0"/>
              <a:t>(DUKES 2020 Chapter 5)</a:t>
            </a:r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Extra energy to be generated exactly equal to energy required.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FF1D324-E17B-4EEB-8842-385F8D2B7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62" y="2517960"/>
            <a:ext cx="7709400" cy="28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F56F71-DBB1-47A6-8D94-C8B82537D6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8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04"/>
    </mc:Choice>
    <mc:Fallback>
      <p:transition spd="slow" advTm="51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500" dirty="0"/>
              <a:t>Task 4 : </a:t>
            </a:r>
            <a:r>
              <a:rPr lang="en-US" sz="5500" dirty="0" err="1"/>
              <a:t>Reccomendation</a:t>
            </a:r>
            <a:endParaRPr lang="en-US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7972CC-A888-45F4-BA1B-97842441E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2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1"/>
    </mc:Choice>
    <mc:Fallback>
      <p:transition spd="slow" advTm="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524" y="296944"/>
            <a:ext cx="10782300" cy="888651"/>
          </a:xfrm>
        </p:spPr>
        <p:txBody>
          <a:bodyPr/>
          <a:lstStyle/>
          <a:p>
            <a:r>
              <a:rPr lang="en-US" sz="4500" dirty="0"/>
              <a:t>Levelized cost estimates for electricity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1819373"/>
            <a:ext cx="3600825" cy="474168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Solar energy best in terms of cost efficiency by 2040.</a:t>
            </a:r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Offshore wind followed by Onshore wind is close runner up.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CCGT H class has the worst cost 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1600" dirty="0"/>
              <a:t>(BEIS Electricity Generation Costs 2020 Section 4 (page 27- 35))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859271-DDA4-48A1-98EA-EB0D49CF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926" y="2168905"/>
            <a:ext cx="7649714" cy="361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F5BC64-B553-4AFC-A12A-AD889DD3D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69"/>
    </mc:Choice>
    <mc:Fallback>
      <p:transition spd="slow" advTm="4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524" y="686237"/>
            <a:ext cx="10782300" cy="888651"/>
          </a:xfrm>
        </p:spPr>
        <p:txBody>
          <a:bodyPr/>
          <a:lstStyle/>
          <a:p>
            <a:r>
              <a:rPr lang="en-US" sz="4500" dirty="0"/>
              <a:t>Total cost for additional energy generation for electric vehicles per energy source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Solar cheapest.</a:t>
            </a:r>
          </a:p>
          <a:p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CCGT H class costliest.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EEB65C-5DA6-4332-82D8-42836F42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147" y="2358428"/>
            <a:ext cx="7817012" cy="367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952CA6-F3C2-49C7-B7C1-214133FC1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9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35"/>
    </mc:Choice>
    <mc:Fallback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524" y="686237"/>
            <a:ext cx="10782300" cy="888651"/>
          </a:xfrm>
        </p:spPr>
        <p:txBody>
          <a:bodyPr/>
          <a:lstStyle/>
          <a:p>
            <a:r>
              <a:rPr lang="en-US" sz="4500" dirty="0"/>
              <a:t>Optimal energy source ratio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Solar energy unreliable.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Offshore &gt; Onshore in terms of energy output.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CCGT H class not cost efficient as well as harmful to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F899F-322A-4D60-A0B0-4DACDAD4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54141"/>
            <a:ext cx="4517134" cy="268500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E70DF0-21A7-4376-9ED6-25FF3C014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48"/>
    </mc:Choice>
    <mc:Fallback>
      <p:transition spd="slow" advTm="11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500" dirty="0"/>
              <a:t>Task 1 : Basic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6A180F-E4CD-45C6-B209-F931D29915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1"/>
    </mc:Choice>
    <mc:Fallback>
      <p:transition spd="slow" advTm="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524" y="686237"/>
            <a:ext cx="10782300" cy="888651"/>
          </a:xfrm>
        </p:spPr>
        <p:txBody>
          <a:bodyPr/>
          <a:lstStyle/>
          <a:p>
            <a:r>
              <a:rPr lang="en-US" sz="4500" dirty="0"/>
              <a:t>Additional energy required for electric vehicles by 2050 per source of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Offshore wind should generate more than 30 </a:t>
            </a:r>
            <a:r>
              <a:rPr lang="en-US" sz="2200" dirty="0" err="1"/>
              <a:t>TWhr</a:t>
            </a:r>
            <a:r>
              <a:rPr lang="en-US" sz="2200" dirty="0"/>
              <a:t> energy.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CCGT+CCS should only generate 12.5 </a:t>
            </a:r>
            <a:r>
              <a:rPr lang="en-US" sz="2200" dirty="0" err="1"/>
              <a:t>TWhr</a:t>
            </a:r>
            <a:r>
              <a:rPr lang="en-US" sz="2200" dirty="0"/>
              <a:t> energy.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84755CE-C84F-4218-ABBE-4FE7B708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44" y="2250165"/>
            <a:ext cx="7492459" cy="35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740F10F-7737-4520-A893-4ADBF98AF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1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6"/>
    </mc:Choice>
    <mc:Fallback>
      <p:transition spd="slow" advTm="3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796" y="468809"/>
            <a:ext cx="10782300" cy="3352800"/>
          </a:xfrm>
        </p:spPr>
        <p:txBody>
          <a:bodyPr/>
          <a:lstStyle/>
          <a:p>
            <a:pPr algn="ctr"/>
            <a:r>
              <a:rPr lang="en-US" sz="5500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FE57C1-7C6B-440B-8CCC-AE4B1F8D33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9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7"/>
    </mc:Choice>
    <mc:Fallback>
      <p:transition spd="slow" advTm="4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AADF Data – Major and Minor Roads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Had to clean null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Dropped minor roads and ramp column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1600" dirty="0"/>
              <a:t>(Road traffic statistics)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356AA-5635-4C04-AE84-9EE2C54E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902" y="2163970"/>
            <a:ext cx="7607029" cy="253005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A36CB7-A447-4EF4-82A1-0A26749B7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0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3"/>
    </mc:Choice>
    <mc:Fallback>
      <p:transition spd="slow" advTm="2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Traffic volume formula :-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With this we can find the annual mileage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1600" dirty="0"/>
              <a:t>(Road Traffic Estimates)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807BD-8F38-4E91-8DA1-432315468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39" y="2823478"/>
            <a:ext cx="4781752" cy="121104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BF6C36F-6106-49A5-AF51-AFE7E3969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3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2"/>
    </mc:Choice>
    <mc:Fallback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Annual mileage per region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South East highest with 38 billion miles in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North East lowest with 7.5 billion miles in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Constant increase through all regions.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11859A-D99F-4998-AE43-D1084720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33" y="1744399"/>
            <a:ext cx="7097856" cy="487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0E634C-EE76-43AE-B26A-11C01E806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3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9"/>
    </mc:Choice>
    <mc:Fallback>
      <p:transition spd="slow" advTm="17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Annual mileage per vehicle 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Cars and taxis have much higher annual miles of 160 billion in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Cycles have the lowest miles of less than 5 billion miles in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Varied trends for vehicle types.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83AEEA-3161-4A37-A1FD-670DEBEE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290" y="1772239"/>
            <a:ext cx="6753186" cy="460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97253B-87F8-4ACB-9C19-7CC43B134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9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1"/>
    </mc:Choice>
    <mc:Fallback>
      <p:transition spd="slow" advTm="25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Annual mileage for all vehicle 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3600825" cy="400387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186 billion miles in 2000 whereas 220 billion miles in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Steadily rose as a result of increased population and affordability of vehicles.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Dipped in 2008-2012 because of economic crisis.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1E9D2C-861C-4E46-B334-CEBA2AFF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28" y="1715159"/>
            <a:ext cx="6836848" cy="466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D612E0-C6A8-485D-9400-2164EA3C7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0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24"/>
    </mc:Choice>
    <mc:Fallback>
      <p:transition spd="slow" advTm="2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500" dirty="0"/>
              <a:t>Task 2 :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877" y="4527387"/>
            <a:ext cx="9228201" cy="16459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7E1F71-19DE-426C-B720-F744FEDC9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0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"/>
    </mc:Choice>
    <mc:Fallback>
      <p:transition spd="slow" advTm="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3880D-0F3D-40B3-BDD6-EC1366BC2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56" y="478236"/>
            <a:ext cx="10782300" cy="888651"/>
          </a:xfrm>
        </p:spPr>
        <p:txBody>
          <a:bodyPr/>
          <a:lstStyle/>
          <a:p>
            <a:r>
              <a:rPr lang="en-US" sz="4500" dirty="0"/>
              <a:t>ARIMA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1F2DA-B85D-4C1B-BB05-F1BB65CB0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524" y="2029283"/>
            <a:ext cx="4828315" cy="4003871"/>
          </a:xfrm>
        </p:spPr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Autoregressive Integrated Moving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Data is a time series.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Uses past trends to forecast the future.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Limitation : Does not consider external factors.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539C39-3B7B-420B-BE02-66224FD82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1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03"/>
    </mc:Choice>
    <mc:Fallback>
      <p:transition spd="slow" advTm="31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137</TotalTime>
  <Words>494</Words>
  <Application>Microsoft Office PowerPoint</Application>
  <PresentationFormat>Widescreen</PresentationFormat>
  <Paragraphs>114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 Light</vt:lpstr>
      <vt:lpstr>Metropolitan</vt:lpstr>
      <vt:lpstr>Electric Vehicle Support Infrastructure</vt:lpstr>
      <vt:lpstr>Task 1 : Basic Analysis</vt:lpstr>
      <vt:lpstr>Data Cleaning</vt:lpstr>
      <vt:lpstr>Data Cleaning</vt:lpstr>
      <vt:lpstr>Annual mileage per region</vt:lpstr>
      <vt:lpstr>Annual mileage per vehicle type</vt:lpstr>
      <vt:lpstr>Annual mileage for all vehicle type</vt:lpstr>
      <vt:lpstr>Task 2 : Regression</vt:lpstr>
      <vt:lpstr>ARIMA Model</vt:lpstr>
      <vt:lpstr>Forecast for 2050</vt:lpstr>
      <vt:lpstr>Task 3 : Research</vt:lpstr>
      <vt:lpstr>Percentage of expected electric vehicles</vt:lpstr>
      <vt:lpstr>Forecast of electric miles driven per year</vt:lpstr>
      <vt:lpstr>Estimate of TWh/year on electricity needed for electric vehicles</vt:lpstr>
      <vt:lpstr>Additional energy to be generated for electric vehicles</vt:lpstr>
      <vt:lpstr>Task 4 : Reccomendation</vt:lpstr>
      <vt:lpstr>Levelized cost estimates for electricity generation</vt:lpstr>
      <vt:lpstr>Total cost for additional energy generation for electric vehicles per energy source</vt:lpstr>
      <vt:lpstr>Optimal energy source ratio</vt:lpstr>
      <vt:lpstr>Additional energy required for electric vehicles by 2050 per source of energy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 S Krishnan</dc:creator>
  <cp:lastModifiedBy>Anand S Krishnan</cp:lastModifiedBy>
  <cp:revision>163</cp:revision>
  <dcterms:created xsi:type="dcterms:W3CDTF">2022-04-11T19:25:08Z</dcterms:created>
  <dcterms:modified xsi:type="dcterms:W3CDTF">2022-04-12T13:48:26Z</dcterms:modified>
</cp:coreProperties>
</file>